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4" r:id="rId5"/>
    <p:sldId id="265" r:id="rId6"/>
    <p:sldId id="266" r:id="rId7"/>
    <p:sldId id="267" r:id="rId8"/>
    <p:sldId id="257" r:id="rId9"/>
    <p:sldId id="272" r:id="rId10"/>
    <p:sldId id="268" r:id="rId11"/>
    <p:sldId id="269" r:id="rId12"/>
    <p:sldId id="258" r:id="rId13"/>
    <p:sldId id="270" r:id="rId14"/>
    <p:sldId id="259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18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7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8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42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0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52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3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6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12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0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7AF5-2268-44EB-B446-F379DD7E71F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243CD-0837-4026-BC8E-83DC6D29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6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764704"/>
            <a:ext cx="75608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Тема: «Мы рассуждаем</a:t>
            </a:r>
            <a:endParaRPr lang="en-US" sz="4800" b="1" dirty="0" smtClean="0"/>
          </a:p>
          <a:p>
            <a:pPr algn="ctr"/>
            <a:r>
              <a:rPr lang="ru-RU" sz="4800" b="1" dirty="0" smtClean="0"/>
              <a:t> о наказании»</a:t>
            </a:r>
            <a:endParaRPr lang="ru-RU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82982"/>
            <a:ext cx="4869160" cy="36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0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3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Административная ответственность несовершеннолетних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060848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 проступки полагаются наказания не уголовного характера – штрафы (в базовых величинах) предупреждения, возмещение ущерба, административный арест на 15 суток.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042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Ответственность за нарушение законодательства </a:t>
            </a:r>
          </a:p>
          <a:p>
            <a:pPr algn="ctr"/>
            <a:r>
              <a:rPr lang="ru-RU" sz="3200" b="1" dirty="0" smtClean="0"/>
              <a:t>Республики Беларусь в сфере интернет-пространства</a:t>
            </a:r>
            <a:endParaRPr lang="ru-RU" sz="3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10175"/>
          <a:stretch/>
        </p:blipFill>
        <p:spPr bwMode="auto">
          <a:xfrm>
            <a:off x="1547664" y="3091070"/>
            <a:ext cx="5760640" cy="30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6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0" y="1646647"/>
            <a:ext cx="806489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46287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Холл нового здания Верховного суда в Минске </a:t>
            </a:r>
            <a:endParaRPr lang="en-US" sz="2400" dirty="0" smtClean="0"/>
          </a:p>
          <a:p>
            <a:pPr algn="ctr"/>
            <a:r>
              <a:rPr lang="ru-RU" sz="2400" dirty="0" smtClean="0"/>
              <a:t>украшает статуя Фемиды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92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200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Последствия совершения правонарушений несовершеннолетними:</a:t>
            </a:r>
          </a:p>
          <a:p>
            <a:r>
              <a:rPr lang="ru-RU" sz="2400" dirty="0" smtClean="0"/>
              <a:t>-административная ответственность в виде штрафа;</a:t>
            </a:r>
          </a:p>
          <a:p>
            <a:r>
              <a:rPr lang="ru-RU" sz="2400" dirty="0" smtClean="0"/>
              <a:t>-обязательная постановка на учет в ИДН;</a:t>
            </a:r>
          </a:p>
          <a:p>
            <a:r>
              <a:rPr lang="ru-RU" sz="2400" dirty="0" smtClean="0"/>
              <a:t>-сообщение по месту учебы, по месту работы родителей, военкомат;</a:t>
            </a:r>
          </a:p>
          <a:p>
            <a:r>
              <a:rPr lang="ru-RU" sz="2400" dirty="0" smtClean="0"/>
              <a:t>-постоянный контроль по месту учебы, посещение по месту жительства сотрудником милиции;</a:t>
            </a:r>
          </a:p>
          <a:p>
            <a:r>
              <a:rPr lang="ru-RU" sz="2400" dirty="0" smtClean="0"/>
              <a:t>-для подростков, совершивших правонарушение в пьяном виде –  постановка на учет к врачу-наркологу;</a:t>
            </a:r>
          </a:p>
          <a:p>
            <a:r>
              <a:rPr lang="ru-RU" sz="2400" dirty="0" smtClean="0"/>
              <a:t>-дальнейшее поступление и трудоустройство во все силовые структуры;</a:t>
            </a:r>
          </a:p>
          <a:p>
            <a:r>
              <a:rPr lang="ru-RU" sz="2400" dirty="0" smtClean="0"/>
              <a:t>прохождение службы в элитных войсках Вооруженных сил является проблематичным.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061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6552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/>
                </a:solidFill>
              </a:rPr>
              <a:t>         </a:t>
            </a:r>
            <a:r>
              <a:rPr lang="ru-RU" sz="3200" b="1" dirty="0" smtClean="0">
                <a:solidFill>
                  <a:schemeClr val="accent4"/>
                </a:solidFill>
              </a:rPr>
              <a:t>Тест </a:t>
            </a:r>
            <a:r>
              <a:rPr lang="ru-RU" sz="3200" b="1" dirty="0">
                <a:solidFill>
                  <a:schemeClr val="accent4"/>
                </a:solidFill>
              </a:rPr>
              <a:t>«Мои шансы оступиться</a:t>
            </a:r>
            <a:r>
              <a:rPr lang="ru-RU" sz="3200" b="1" dirty="0" smtClean="0">
                <a:solidFill>
                  <a:schemeClr val="accent4"/>
                </a:solidFill>
              </a:rPr>
              <a:t>»</a:t>
            </a:r>
            <a:r>
              <a:rPr lang="ru-RU" b="1" dirty="0">
                <a:solidFill>
                  <a:schemeClr val="accent4"/>
                </a:solidFill>
              </a:rPr>
              <a:t> 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181207"/>
              </p:ext>
            </p:extLst>
          </p:nvPr>
        </p:nvGraphicFramePr>
        <p:xfrm>
          <a:off x="467544" y="1196752"/>
          <a:ext cx="7817231" cy="513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601"/>
                <a:gridCol w="7086630"/>
              </a:tblGrid>
              <a:tr h="64924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всегда - 1; иногда - 3; очень редко - 5 </a:t>
                      </a:r>
                      <a:endParaRPr lang="ru-RU" dirty="0"/>
                    </a:p>
                  </a:txBody>
                  <a:tcPr/>
                </a:tc>
              </a:tr>
              <a:tr h="43087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уничтожить обидчика - 1; сделать то же самое -3; простить - 5 </a:t>
                      </a: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чаще соглашаюсь - 1; соглашаюсь, если отказаться невозможно -3; не соглашаюсь - 5 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украду - 1; не знаю - 3; не украду - 5 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прячу-1; не знаю -3; откажусь - 5 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присоединюсь - 1; не буду вмешиваться -3; постараюсь остановить драку - 5 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спрячу подальше -1; буду учиться стрелять - 3; сдам в милицию -5 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надо трогать -1; необходимо наказывать только самых опасных -3; 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необходимо справедливо наказывать каждого правонарушителя -5 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мешает - 1; не нужна - 3; нужна - 5 </a:t>
                      </a:r>
                      <a:endParaRPr lang="ru-RU" dirty="0"/>
                    </a:p>
                  </a:txBody>
                  <a:tcPr/>
                </a:tc>
              </a:tr>
              <a:tr h="370997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которые не подведут в трудную минуту - 1; с необходимым жизненным опытом - 3; ничем мне не интересные -5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4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/>
              <a:t>Тема: «Мы рассуждаем</a:t>
            </a:r>
            <a:endParaRPr lang="en-US" sz="4800" b="1" dirty="0"/>
          </a:p>
          <a:p>
            <a:pPr algn="ctr"/>
            <a:r>
              <a:rPr lang="ru-RU" sz="4800" b="1" dirty="0"/>
              <a:t> о наказании»</a:t>
            </a:r>
            <a:endParaRPr lang="ru-RU" sz="4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62356"/>
            <a:ext cx="487045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8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Цель: профилактика правонарушений несовершеннолетних.</a:t>
            </a:r>
          </a:p>
          <a:p>
            <a:endParaRPr lang="ru-RU" sz="2400" dirty="0" smtClean="0"/>
          </a:p>
          <a:p>
            <a:r>
              <a:rPr lang="ru-RU" sz="2400" dirty="0" smtClean="0"/>
              <a:t>Задачи: упорядочить знания ребят о правонарушениях</a:t>
            </a:r>
            <a:r>
              <a:rPr lang="ru-RU" sz="2400" dirty="0"/>
              <a:t>;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r>
              <a:rPr lang="ru-RU" sz="2400" dirty="0" smtClean="0"/>
              <a:t>ознакомить с видами нарушений и наказаниями за них;</a:t>
            </a:r>
            <a:endParaRPr lang="en-US" sz="2400" dirty="0" smtClean="0"/>
          </a:p>
          <a:p>
            <a:r>
              <a:rPr lang="ru-RU" sz="2400" dirty="0" smtClean="0"/>
              <a:t> развивать представления о последствиях противоправных деяний;</a:t>
            </a:r>
            <a:endParaRPr lang="en-US" sz="2400" dirty="0" smtClean="0"/>
          </a:p>
          <a:p>
            <a:r>
              <a:rPr lang="ru-RU" sz="2400" dirty="0" smtClean="0"/>
              <a:t>воспитывать чувство ответственности за свои поступки; </a:t>
            </a:r>
            <a:endParaRPr lang="en-US" sz="2400" dirty="0" smtClean="0"/>
          </a:p>
          <a:p>
            <a:r>
              <a:rPr lang="ru-RU" sz="2400" dirty="0" smtClean="0"/>
              <a:t>способствовать развитию связной речи учащихся.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09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1906"/>
            <a:ext cx="4399012" cy="667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48680"/>
            <a:ext cx="50765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правонарушения</a:t>
            </a:r>
            <a:r>
              <a:rPr lang="ru-RU" sz="4400" dirty="0" smtClean="0"/>
              <a:t>  </a:t>
            </a:r>
            <a:endParaRPr lang="ru-RU" sz="44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339752" y="1625547"/>
            <a:ext cx="1116124" cy="16278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53" y="1608711"/>
            <a:ext cx="1156247" cy="164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15196" y="3130032"/>
            <a:ext cx="2392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проступки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99994" y="3244334"/>
            <a:ext cx="422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преступления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040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92697"/>
            <a:ext cx="61206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Виды </a:t>
            </a:r>
            <a:r>
              <a:rPr lang="ru-RU" sz="3600" b="1" dirty="0"/>
              <a:t>ответственности </a:t>
            </a:r>
            <a:r>
              <a:rPr lang="ru-RU" sz="3600" b="1" dirty="0" smtClean="0"/>
              <a:t> </a:t>
            </a:r>
            <a:r>
              <a:rPr lang="ru-RU" sz="3600" b="1" dirty="0"/>
              <a:t>для </a:t>
            </a:r>
            <a:r>
              <a:rPr lang="ru-RU" sz="3600" b="1" dirty="0" smtClean="0"/>
              <a:t>несовершеннолетних:</a:t>
            </a:r>
          </a:p>
          <a:p>
            <a:endParaRPr lang="ru-RU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/>
              <a:t>уголовная;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/>
              <a:t>а</a:t>
            </a:r>
            <a:r>
              <a:rPr lang="ru-RU" sz="2000" b="1" dirty="0" smtClean="0"/>
              <a:t>дминистративная;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/>
              <a:t> дисциплинарная;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err="1"/>
              <a:t>г</a:t>
            </a:r>
            <a:r>
              <a:rPr lang="ru-RU" sz="2000" b="1" dirty="0" err="1" smtClean="0"/>
              <a:t>ражданско</a:t>
            </a:r>
            <a:r>
              <a:rPr lang="ru-RU" sz="2000" b="1" dirty="0" smtClean="0"/>
              <a:t>–правовая </a:t>
            </a:r>
          </a:p>
        </p:txBody>
      </p:sp>
    </p:spTree>
    <p:extLst>
      <p:ext uri="{BB962C8B-B14F-4D97-AF65-F5344CB8AC3E}">
        <p14:creationId xmlns:p14="http://schemas.microsoft.com/office/powerpoint/2010/main" val="4825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0581" r="13037" b="10007"/>
          <a:stretch/>
        </p:blipFill>
        <p:spPr bwMode="auto">
          <a:xfrm>
            <a:off x="765313" y="775252"/>
            <a:ext cx="3031435" cy="440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26" y="663358"/>
            <a:ext cx="2959157" cy="442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0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6328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Виды ответственности  для несовершеннолетних: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/>
              <a:t>уголовная;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/>
              <a:t>административная;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/>
              <a:t> дисциплинарная;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 smtClean="0"/>
              <a:t>гражданско</a:t>
            </a:r>
            <a:r>
              <a:rPr lang="ru-RU" sz="2800" dirty="0" smtClean="0"/>
              <a:t>–правовая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55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1343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620688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r>
              <a:rPr lang="ru-RU" b="1" i="1" dirty="0" smtClean="0"/>
              <a:t>По </a:t>
            </a:r>
            <a:r>
              <a:rPr lang="ru-RU" b="1" i="1" dirty="0"/>
              <a:t>данным судебной статистики, в 2018 году за совершение различных преступлений осуждено 993 </a:t>
            </a:r>
            <a:r>
              <a:rPr lang="ru-RU" b="1" i="1" dirty="0" smtClean="0"/>
              <a:t>несовершеннолетних</a:t>
            </a:r>
            <a:endParaRPr lang="en-US" b="1" i="1" dirty="0" smtClean="0"/>
          </a:p>
          <a:p>
            <a:r>
              <a:rPr lang="ru-RU" b="1" i="1" dirty="0" smtClean="0"/>
              <a:t> </a:t>
            </a:r>
            <a:r>
              <a:rPr lang="ru-RU" b="1" i="1" dirty="0"/>
              <a:t>(в 2017-м – 1198, то есть судимость несовершеннолетних снизилась на 17,1 %), сообщили в пресс-службе Верховного суда.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4944"/>
            <a:ext cx="61245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0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9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407</Words>
  <Application>Microsoft Office PowerPoint</Application>
  <PresentationFormat>Экран (4:3)</PresentationFormat>
  <Paragraphs>65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</cp:revision>
  <dcterms:created xsi:type="dcterms:W3CDTF">2019-11-26T18:06:27Z</dcterms:created>
  <dcterms:modified xsi:type="dcterms:W3CDTF">2019-11-27T21:21:25Z</dcterms:modified>
</cp:coreProperties>
</file>